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732" r:id="rId2"/>
  </p:sldMasterIdLst>
  <p:notesMasterIdLst>
    <p:notesMasterId r:id="rId21"/>
  </p:notesMasterIdLst>
  <p:handoutMasterIdLst>
    <p:handoutMasterId r:id="rId22"/>
  </p:handoutMasterIdLst>
  <p:sldIdLst>
    <p:sldId id="258" r:id="rId3"/>
    <p:sldId id="349" r:id="rId4"/>
    <p:sldId id="333" r:id="rId5"/>
    <p:sldId id="404" r:id="rId6"/>
    <p:sldId id="392" r:id="rId7"/>
    <p:sldId id="398" r:id="rId8"/>
    <p:sldId id="406" r:id="rId9"/>
    <p:sldId id="407" r:id="rId10"/>
    <p:sldId id="408" r:id="rId11"/>
    <p:sldId id="393" r:id="rId12"/>
    <p:sldId id="399" r:id="rId13"/>
    <p:sldId id="395" r:id="rId14"/>
    <p:sldId id="403" r:id="rId15"/>
    <p:sldId id="396" r:id="rId16"/>
    <p:sldId id="401" r:id="rId17"/>
    <p:sldId id="394" r:id="rId18"/>
    <p:sldId id="402" r:id="rId19"/>
    <p:sldId id="397" r:id="rId20"/>
  </p:sldIdLst>
  <p:sldSz cx="12192000" cy="6858000"/>
  <p:notesSz cx="6858000" cy="9144000"/>
  <p:embeddedFontLst>
    <p:embeddedFont>
      <p:font typeface="Amazon Ember Display" panose="020F0603020204020204" pitchFamily="34" charset="0"/>
      <p:regular r:id="rId23"/>
      <p:bold r:id="rId24"/>
      <p:italic r:id="rId25"/>
      <p:boldItalic r:id="rId26"/>
    </p:embeddedFont>
    <p:embeddedFont>
      <p:font typeface="Amazon Ember Mono" panose="020B0509020204020204" pitchFamily="49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261E2919-5D62-5B48-9C80-10BA03F77067}">
          <p14:sldIdLst>
            <p14:sldId id="258"/>
            <p14:sldId id="349"/>
            <p14:sldId id="333"/>
            <p14:sldId id="404"/>
            <p14:sldId id="392"/>
            <p14:sldId id="398"/>
            <p14:sldId id="406"/>
            <p14:sldId id="407"/>
            <p14:sldId id="408"/>
            <p14:sldId id="393"/>
            <p14:sldId id="399"/>
            <p14:sldId id="395"/>
            <p14:sldId id="403"/>
            <p14:sldId id="396"/>
            <p14:sldId id="401"/>
            <p14:sldId id="394"/>
            <p14:sldId id="402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1B3FF"/>
    <a:srgbClr val="1A0033"/>
    <a:srgbClr val="FCFCFD"/>
    <a:srgbClr val="7F1EE7"/>
    <a:srgbClr val="0000A3"/>
    <a:srgbClr val="B81EE7"/>
    <a:srgbClr val="5400AD"/>
    <a:srgbClr val="1D262F"/>
    <a:srgbClr val="244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67753" autoAdjust="0"/>
  </p:normalViewPr>
  <p:slideViewPr>
    <p:cSldViewPr snapToGrid="0">
      <p:cViewPr varScale="1">
        <p:scale>
          <a:sx n="61" d="100"/>
          <a:sy n="61" d="100"/>
        </p:scale>
        <p:origin x="2352" y="60"/>
      </p:cViewPr>
      <p:guideLst>
        <p:guide orient="horz" pos="1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40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b="0" i="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we’ll do some quick introductions and capture some hopes and worries about the project</a:t>
            </a:r>
          </a:p>
          <a:p>
            <a:r>
              <a:rPr lang="en-US" dirty="0"/>
              <a:t>Then we will present the work of the workstream, it’s objectives, activities, outcomes, etc.</a:t>
            </a:r>
          </a:p>
          <a:p>
            <a:r>
              <a:rPr lang="en-US" dirty="0"/>
              <a:t>We’ll review the delivery kit materials imported to Confluence</a:t>
            </a:r>
          </a:p>
          <a:p>
            <a:r>
              <a:rPr lang="en-US" dirty="0"/>
              <a:t>Walk through the Jira backlog in detail and refine it</a:t>
            </a:r>
          </a:p>
          <a:p>
            <a:r>
              <a:rPr lang="en-US" dirty="0"/>
              <a:t>Review and capture RAIDD items – risks, assumptions, issues, dependencies, and decisions made or to be made</a:t>
            </a:r>
          </a:p>
          <a:p>
            <a:r>
              <a:rPr lang="en-US" dirty="0"/>
              <a:t>Finally we’ll review the next actions and parking lot items</a:t>
            </a:r>
          </a:p>
          <a:p>
            <a:endParaRPr lang="en-US" dirty="0"/>
          </a:p>
          <a:p>
            <a:r>
              <a:rPr lang="en-US" dirty="0"/>
              <a:t>There will be a short break in the middle somewhere (~3:20-3:30)</a:t>
            </a:r>
          </a:p>
          <a:p>
            <a:endParaRPr lang="en-US" dirty="0"/>
          </a:p>
          <a:p>
            <a:r>
              <a:rPr lang="en-US" dirty="0"/>
              <a:t>Throughout the session if you identify RAIDD items, actions, or off-topic items, please write a sticky and put them on the wall in the appropriate page and we’ll review them when we get to that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5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8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7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3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1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9EFE0-8E44-C90C-B937-EC90601AF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91574-CEFD-26D9-588F-1C0FFBCDA2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8C7E34-CF30-2AED-4C9C-32CE310B5A51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580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306B6-0447-DE92-96EA-90340D62C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BB739-DBCB-A674-9F3C-97310C1F9F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7816D4-9E22-E961-B267-8DCA00D5E0AD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398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132DE-7B4D-84B4-29EF-A28CEB195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618CA2-623A-29DB-A6D4-EB10D6D59A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418EE-3F95-4F71-83CC-C11186EB4B28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0994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435402" y="1718982"/>
            <a:ext cx="2146998" cy="4491317"/>
          </a:xfrm>
        </p:spPr>
        <p:txBody>
          <a:bodyPr vert="eaVert"/>
          <a:lstStyle>
            <a:lvl1pPr marL="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9144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3716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8288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F6AC9B-6FB6-E64C-9786-C40DFE89F624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0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25502" y="914399"/>
            <a:ext cx="2146998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1DD148F-2774-EA45-8C22-2C39149188FB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4016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2260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203680"/>
          </a:xfrm>
        </p:spPr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  <a:lvl2pPr>
              <a:defRPr b="0" i="0">
                <a:latin typeface="Amazon Ember Display" panose="020F0603020204020204" pitchFamily="34" charset="0"/>
              </a:defRPr>
            </a:lvl2pPr>
            <a:lvl3pPr>
              <a:defRPr b="0" i="0">
                <a:latin typeface="Amazon Ember Display" panose="020F0603020204020204" pitchFamily="34" charset="0"/>
              </a:defRPr>
            </a:lvl3pPr>
            <a:lvl4pPr>
              <a:defRPr b="0" i="0">
                <a:latin typeface="Amazon Ember Display" panose="020F0603020204020204" pitchFamily="34" charset="0"/>
              </a:defRPr>
            </a:lvl4pPr>
            <a:lvl5pPr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68F78D1-9721-044C-B65C-A6FC97994CEC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4422CFE-CB70-E144-AF43-F0FCE393742F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22036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4FC2D43-256D-6645-BCF9-A844B8D70195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6685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5368F4-2030-03F3-1497-C6D85632C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FFB4-FF6D-9545-8FF8-67BC87137E2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EB6BB-732B-826B-70F6-0884CC3AB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572058-8A2F-63B1-24B9-FF2FF1B02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F575-8224-DA14-5D32-515D4952C56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0E4C-9187-3688-70E3-A4C82F758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8B873-04D3-AF11-8C29-6653AFF106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4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F02E835-1245-C748-8E9F-651FE6B45587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96E8718-D810-5D42-BBA7-DBDBA7B074E9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B958DF5-F549-8B46-95E0-C2CB36033BB5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301397-8FE7-FB4B-82EE-58C288712F6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5AB5E-77C0-1B4E-7AF6-71F73437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DB8BB-A96F-21D2-BD02-CDCB6C038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A8789C-A0D1-A74F-A15D-501FE221905E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C031CC3-E800-D94E-ACE2-59E99B1146F6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44B5C68-7AAF-714C-BA5C-79EE2A2BF521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22D055C-F955-814B-8E36-6633B2B2BF72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6B4EB-F6CC-4C37-3CA9-1BCB13DA1DF9}"/>
              </a:ext>
            </a:extLst>
          </p:cNvPr>
          <p:cNvSpPr/>
          <p:nvPr userDrawn="1"/>
        </p:nvSpPr>
        <p:spPr>
          <a:xfrm>
            <a:off x="512956" y="512957"/>
            <a:ext cx="11159444" cy="5697344"/>
          </a:xfrm>
          <a:prstGeom prst="roundRect">
            <a:avLst>
              <a:gd name="adj" fmla="val 1733"/>
            </a:avLst>
          </a:prstGeom>
          <a:solidFill>
            <a:srgbClr val="EB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rIns="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442E0A2-8098-1B6F-94F7-A9E27EC775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DE8E-6B1F-49ED-9610-31027D9B7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B6475A-312A-4920-A448-D3119241B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86E16-D3C5-9BCB-7BE2-1CA4299DC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25287C-25B0-64C0-57CE-B3ACA784D0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C6D9BD-DEEA-4A7B-C871-4536799F0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E3C06-636B-539A-57AF-295DAA75FF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17F81-88A9-5971-99D1-BBD6A8A8BD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8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91062C-933C-ED0F-B73C-DC245E7FA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73292-B887-5760-95C0-AEDAC62EB3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2E29BE-BB61-D337-4DBC-22CE338B03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D43F54-D03F-0326-2168-E4B64C325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1714-F565-6DF2-258E-673325400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3E1A9C0-25D4-6213-F6DE-1B604250E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38457-CE92-7B1F-6614-6136E9F8F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4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4000039-AC38-8C4D-BBF6-A4179217D919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A838F1F-E927-864D-8933-A87A9B46D34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5CD9E88-8D52-D44B-9301-05276D5B5248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64633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259147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CF3CEA-C5D6-3EE2-0ADF-9CA879927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25BCAF-5C90-042B-0BAB-CD0E59CC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7666-E95B-BA1B-9CE7-A188F672FA4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3770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EE6D9C-875B-CBBD-B13E-569C0B9A8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CC1F33-20B4-A2CC-CBF3-F33B6E957A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A65A-606C-B6BF-5226-3CAA4640D58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0777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7587B-9987-686E-FBA3-C703A035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83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76329" y="1718982"/>
            <a:ext cx="2506071" cy="4491317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F6AC9B-6FB6-E64C-9786-C40DFE89F624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66429" y="914399"/>
            <a:ext cx="2506071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1DD148F-2774-EA45-8C22-2C39149188FB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6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593843-4CBC-A712-CB2B-B4F878BE3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6776E-568F-A5A4-981B-E30628F872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11644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73828A-79F8-15CD-9D21-FB44B77FD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0E7CF6-AEC8-B8B6-2040-09A061248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B1A274-34CE-9318-18E9-83796CAE5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C48-1113-B98D-B01C-9CF253E8BB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C5CAEF-E4CF-4B92-233A-7553242F6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5EB7E-B60E-0A55-8AB4-0421DDF33C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46A2E1-DADB-E7FA-8523-F125A4AEE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139FD2-9628-8192-7052-B005333F7B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178C6C-A11A-B7DA-DE97-C5EF3DA24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3426E-C2E7-51F1-EBF9-5831816B5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BDDB8-98EE-F01A-753C-07B65A324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9295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361C3B-4A14-5F26-5768-6B7532600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E4742-39F0-4C44-00E8-B91F451C1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3380B-4C2C-4CFA-5735-2689C62E6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981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932EFD-B8A1-B84B-48C9-1BE2EB4AF0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51C-3F29-6F6D-F332-22252720A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33173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A1DB3-21D8-7727-05ED-700D04461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BE47E-DAA2-53AD-A19F-7E10713DCC3B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4652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5C98E-29D0-7549-A4E6-151AFAD54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37F78-6104-4004-2FA4-4DC0815B72C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5828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42795-04B8-8DCD-975B-E72373E3A3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7D0A3-F064-9569-A6C6-9EFB587B0B1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41659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0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76793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84460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68F78D1-9721-044C-B65C-A6FC97994CEC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76793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4422CFE-CB70-E144-AF43-F0FCE393742F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1844608"/>
          </a:xfrm>
        </p:spPr>
        <p:txBody>
          <a:bodyPr/>
          <a:lstStyle>
            <a:lvl1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4FC2D43-256D-6645-BCF9-A844B8D70195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03484E-63E1-C65B-B9E9-64BEBDE8D8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54093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762-FFD8-44A0-D0C3-72BB36D53F8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bg1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592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6996DA-5BE5-07A1-3E6B-5009A6B7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54093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A259B-C4CE-849A-F79A-9E5DAF81688F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D7AE4-AC04-819B-6BE0-5525488F82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1A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A03B37-6F96-EEE5-6D3D-8FE6A854A4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F02E835-1245-C748-8E9F-651FE6B45587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4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96E8718-D810-5D42-BBA7-DBDBA7B074E9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06045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9356ED-54C0-AD03-2028-FEFC88C13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3380B-4C2C-4CFA-5735-2689C62E6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0707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B958DF5-F549-8B46-95E0-C2CB36033BB5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301397-8FE7-FB4B-82EE-58C288712F6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69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A8789C-A0D1-A74F-A15D-501FE221905E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884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C031CC3-E800-D94E-ACE2-59E99B1146F6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44B5C68-7AAF-714C-BA5C-79EE2A2BF521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22D055C-F955-814B-8E36-6633B2B2BF72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9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763FF7-5605-71F8-6697-EB254219C7B0}"/>
              </a:ext>
            </a:extLst>
          </p:cNvPr>
          <p:cNvSpPr/>
          <p:nvPr userDrawn="1"/>
        </p:nvSpPr>
        <p:spPr>
          <a:xfrm>
            <a:off x="512957" y="501806"/>
            <a:ext cx="11240428" cy="5708494"/>
          </a:xfrm>
          <a:prstGeom prst="roundRect">
            <a:avLst>
              <a:gd name="adj" fmla="val 1532"/>
            </a:avLst>
          </a:prstGeom>
          <a:solidFill>
            <a:srgbClr val="1D2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B32C00-084F-28C0-BB8F-C28174CF1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0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7A2FB6-579C-8BDA-C03C-733FDD502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10038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64" userDrawn="1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C7669-14A6-5D54-857D-1FADC6475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0B9D2A-5256-0C86-DBF9-819E149FDD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237FD4-93CF-BE6F-8A01-F39EF1E25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7" cy="33870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4CEA261-0749-39A4-C724-57029DDE9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717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D0445-6250-D8A7-DA99-8E3E6B193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16E5BB-D7F1-57B7-F47C-38FAC1D8C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E8694-CEBE-FC6B-2826-A3C160A810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7" cy="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67722-074B-A21B-E711-8760B5294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51C-3F29-6F6D-F332-22252720A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8930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3E4E87-E0BD-16D9-98F9-BB7B231C4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7AAD79-AAE6-EC0F-FBB1-3EC2FA0CE8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2BD0C7-FA87-6543-491D-C8D901F52B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0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1DB773A-50B4-2838-9D40-23B24006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15922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4A48E-55BF-C7C1-29F2-A6FC948011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16990-AF13-5F3A-8ED1-EFBA643490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046E6-CE12-7F6E-8811-7DF794DE7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B369C-4812-6B2A-CCF0-6346B4600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5A327-DE22-15C5-BDAA-59E2DD0AB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5EC76-5973-D100-2A27-71BAEC1CC4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4000039-AC38-8C4D-BBF6-A4179217D919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A838F1F-E927-864D-8933-A87A9B46D340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5CD9E88-8D52-D44B-9301-05276D5B5248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540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27066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0091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64633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223240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2791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3" Type="http://schemas.openxmlformats.org/officeDocument/2006/relationships/image" Target="../media/image13.png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11" r:id="rId3"/>
    <p:sldLayoutId id="2147483713" r:id="rId4"/>
    <p:sldLayoutId id="2147483712" r:id="rId5"/>
    <p:sldLayoutId id="2147483731" r:id="rId6"/>
    <p:sldLayoutId id="2147483661" r:id="rId7"/>
    <p:sldLayoutId id="2147483723" r:id="rId8"/>
    <p:sldLayoutId id="2147483722" r:id="rId9"/>
    <p:sldLayoutId id="2147483654" r:id="rId10"/>
    <p:sldLayoutId id="2147483725" r:id="rId11"/>
    <p:sldLayoutId id="2147483662" r:id="rId12"/>
    <p:sldLayoutId id="2147483724" r:id="rId13"/>
    <p:sldLayoutId id="2147483663" r:id="rId14"/>
    <p:sldLayoutId id="2147483655" r:id="rId15"/>
    <p:sldLayoutId id="2147483650" r:id="rId16"/>
    <p:sldLayoutId id="2147483664" r:id="rId17"/>
    <p:sldLayoutId id="2147483666" r:id="rId18"/>
    <p:sldLayoutId id="2147483667" r:id="rId19"/>
    <p:sldLayoutId id="2147483665" r:id="rId20"/>
    <p:sldLayoutId id="2147483729" r:id="rId21"/>
    <p:sldLayoutId id="2147483668" r:id="rId22"/>
    <p:sldLayoutId id="2147483730" r:id="rId23"/>
    <p:sldLayoutId id="2147483653" r:id="rId24"/>
    <p:sldLayoutId id="2147483689" r:id="rId25"/>
    <p:sldLayoutId id="2147483691" r:id="rId26"/>
    <p:sldLayoutId id="2147483690" r:id="rId27"/>
    <p:sldLayoutId id="2147483657" r:id="rId28"/>
    <p:sldLayoutId id="2147483692" r:id="rId29"/>
    <p:sldLayoutId id="2147483693" r:id="rId30"/>
    <p:sldLayoutId id="2147483652" r:id="rId31"/>
    <p:sldLayoutId id="2147483669" r:id="rId32"/>
    <p:sldLayoutId id="2147483670" r:id="rId33"/>
    <p:sldLayoutId id="2147483673" r:id="rId34"/>
    <p:sldLayoutId id="2147483726" r:id="rId35"/>
    <p:sldLayoutId id="2147483728" r:id="rId36"/>
    <p:sldLayoutId id="2147483727" r:id="rId37"/>
    <p:sldLayoutId id="2147483717" r:id="rId38"/>
    <p:sldLayoutId id="2147483651" r:id="rId39"/>
    <p:sldLayoutId id="2147483716" r:id="rId40"/>
    <p:sldLayoutId id="2147483671" r:id="rId41"/>
    <p:sldLayoutId id="2147483672" r:id="rId42"/>
    <p:sldLayoutId id="2147483695" r:id="rId43"/>
    <p:sldLayoutId id="2147483674" r:id="rId44"/>
    <p:sldLayoutId id="2147483675" r:id="rId45"/>
    <p:sldLayoutId id="2147483656" r:id="rId46"/>
    <p:sldLayoutId id="2147483676" r:id="rId47"/>
    <p:sldLayoutId id="2147483721" r:id="rId48"/>
    <p:sldLayoutId id="2147483720" r:id="rId49"/>
    <p:sldLayoutId id="2147483707" r:id="rId50"/>
    <p:sldLayoutId id="2147483708" r:id="rId51"/>
    <p:sldLayoutId id="2147483678" r:id="rId52"/>
    <p:sldLayoutId id="2147483709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chemeClr val="tx2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6286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9715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14458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31603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74A381-7875-51BF-E8F6-ADD8CD0BFC47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ADCB0-6DD7-43B0-7350-0FCDAB681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184460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6D05899-77E5-196B-EA14-086F9A5A5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6/26/2025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22683EA-DD71-1EA1-728E-AE69D57D6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EBCBEF-599C-1ADB-12ED-CECFECA74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3C312-F607-20F9-BC64-57A8B6A590DF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13" name="Title Placeholder 19">
            <a:extLst>
              <a:ext uri="{FF2B5EF4-FFF2-40B4-BE49-F238E27FC236}">
                <a16:creationId xmlns:a16="http://schemas.microsoft.com/office/drawing/2014/main" id="{6BA9B5C3-6371-84F6-B7DD-E715A774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537074-EC04-07B4-5B9A-060DF4EDD805}"/>
              </a:ext>
            </a:extLst>
          </p:cNvPr>
          <p:cNvSpPr txBox="1">
            <a:spLocks/>
          </p:cNvSpPr>
          <p:nvPr userDrawn="1"/>
        </p:nvSpPr>
        <p:spPr>
          <a:xfrm>
            <a:off x="8929200" y="6289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b="0" i="0" smtClean="0">
                <a:latin typeface="Amazon Ember Display" panose="020F0603020204020204" pitchFamily="34" charset="0"/>
              </a:rPr>
              <a:pPr/>
              <a:t>‹#›</a:t>
            </a:fld>
            <a:endParaRPr lang="en-US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8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5" r:id="rId2"/>
    <p:sldLayoutId id="2147483734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83" r:id="rId50"/>
    <p:sldLayoutId id="2147483784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healthedge.atlassian.net/wiki/x/kYGFIwE" TargetMode="Externa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ealthedge.atlassian.net/jira/software/projects/AWSM/boards/1291/backlog" TargetMode="Externa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ealthedgetrial.sharepoint.com/:x:/r/sites/AWSCloudMigration/_layouts/15/doc2.aspx?sourcedoc=%7B24D2A9E3-E366-47B0-ADFB-6D089F9812F8%7D&amp;file=HealthEdge%20Migration_RAIDD%20Log_v1.0.xlsx&amp;action=default&amp;mobileredirect=true" TargetMode="Externa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wool@amazon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hyperlink" Target="mailto:shreysng@amazon.com" TargetMode="External"/><Relationship Id="rId4" Type="http://schemas.openxmlformats.org/officeDocument/2006/relationships/hyperlink" Target="https://www.linkedin.com/in/alexandria-saey-burke-ms-cissp-cmmc-ccp-lead-cca-36729127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7BBC1B8-F49A-D043-88BC-0DEAB5036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955" y="2802025"/>
            <a:ext cx="6460999" cy="923330"/>
          </a:xfrm>
        </p:spPr>
        <p:txBody>
          <a:bodyPr>
            <a:normAutofit/>
          </a:bodyPr>
          <a:lstStyle/>
          <a:p>
            <a:r>
              <a:rPr lang="en-US" dirty="0" err="1"/>
              <a:t>AWS+HealthEdge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9367611-A332-024D-B05D-77BB18837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956" y="3870377"/>
            <a:ext cx="6460998" cy="535531"/>
          </a:xfrm>
        </p:spPr>
        <p:txBody>
          <a:bodyPr/>
          <a:lstStyle/>
          <a:p>
            <a:r>
              <a:rPr lang="en-US" dirty="0"/>
              <a:t>Compliance Breakout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D601D1-1C04-E24E-BE14-6D579B5314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55" y="4550930"/>
            <a:ext cx="8657260" cy="369332"/>
          </a:xfrm>
        </p:spPr>
        <p:txBody>
          <a:bodyPr/>
          <a:lstStyle/>
          <a:p>
            <a:r>
              <a:rPr lang="en-US" dirty="0"/>
              <a:t>Lead: Alexandria Burke, M.S., CISSP, Lead-CCA, Certified CSF Practitioner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D6FCF4-47A1-BE45-B2A0-B49AEDCB0B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2955" y="4925246"/>
            <a:ext cx="3797302" cy="834074"/>
          </a:xfrm>
        </p:spPr>
        <p:txBody>
          <a:bodyPr/>
          <a:lstStyle/>
          <a:p>
            <a:r>
              <a:rPr lang="en-US" dirty="0"/>
              <a:t>Senior Privacy and Security Consultant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0035795-9354-6CCF-8F44-42A75261556D}"/>
              </a:ext>
            </a:extLst>
          </p:cNvPr>
          <p:cNvSpPr txBox="1">
            <a:spLocks/>
          </p:cNvSpPr>
          <p:nvPr/>
        </p:nvSpPr>
        <p:spPr>
          <a:xfrm>
            <a:off x="392955" y="5342283"/>
            <a:ext cx="6460997" cy="6463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62865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97155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14458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31603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Shreya Singh, CISA</a:t>
            </a:r>
          </a:p>
          <a:p>
            <a:endParaRPr lang="en-US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29F3DEF-90BD-ED3E-D46F-C90429515A09}"/>
              </a:ext>
            </a:extLst>
          </p:cNvPr>
          <p:cNvSpPr txBox="1">
            <a:spLocks/>
          </p:cNvSpPr>
          <p:nvPr/>
        </p:nvSpPr>
        <p:spPr>
          <a:xfrm>
            <a:off x="392955" y="5716599"/>
            <a:ext cx="3797302" cy="83407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62865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97155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14458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31603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Assurance Security Consultant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3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C8766-ED2B-B987-0B85-2A93D4EC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7143-8BAE-1DF8-8A9C-806E9E4A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A7204-4ACC-D794-ABB3-45631EE7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4CC4-05F2-2F6E-D6E2-E0644FEE4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9231-DAC3-F93D-8BE4-793AD36F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914401"/>
            <a:ext cx="10972800" cy="535531"/>
          </a:xfrm>
        </p:spPr>
        <p:txBody>
          <a:bodyPr>
            <a:normAutofit fontScale="90000"/>
          </a:bodyPr>
          <a:lstStyle/>
          <a:p>
            <a:r>
              <a:rPr lang="en-US" dirty="0"/>
              <a:t>Artifacts - Confluence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D252F-A379-DBC6-C3DA-55AFD168E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2880789"/>
          </a:xfrm>
        </p:spPr>
        <p:txBody>
          <a:bodyPr/>
          <a:lstStyle/>
          <a:p>
            <a:r>
              <a:rPr lang="en-US" dirty="0"/>
              <a:t>Controls: Fully documented into design and decision log</a:t>
            </a:r>
          </a:p>
          <a:p>
            <a:r>
              <a:rPr lang="en-US" dirty="0"/>
              <a:t>Runbooks: Compliance colloboration with security </a:t>
            </a:r>
            <a:r>
              <a:rPr lang="en-US"/>
              <a:t>and platform (LZA) workstreams, </a:t>
            </a:r>
            <a:r>
              <a:rPr lang="en-US" dirty="0"/>
              <a:t>ensuring well documented artifacts </a:t>
            </a:r>
          </a:p>
          <a:p>
            <a:r>
              <a:rPr lang="en-US" dirty="0"/>
              <a:t>Compliance Section: </a:t>
            </a:r>
            <a:r>
              <a:rPr lang="en-US" dirty="0">
                <a:hlinkClick r:id="rId2"/>
              </a:rPr>
              <a:t>https://healthedge.atlassian.net/wiki/x/kYGFIwE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6BCA3-FAC0-96D2-C523-9BB0DBAF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07705-D4BA-469F-CA9F-EE6BFD20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9FBF-E906-6346-B70F-5B1B7E7C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4CB6A-14A0-C8B0-35D0-1F1644E5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4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54ED9-2599-9ABB-54F6-FB65FBCB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5F2F-6DCE-099D-A8FB-EB12C075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914401"/>
            <a:ext cx="10972800" cy="535531"/>
          </a:xfrm>
        </p:spPr>
        <p:txBody>
          <a:bodyPr>
            <a:normAutofit fontScale="90000"/>
          </a:bodyPr>
          <a:lstStyle/>
          <a:p>
            <a:r>
              <a:rPr lang="en-US" dirty="0"/>
              <a:t>Backlog - Jira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E07E-3C28-3659-7296-BA4127B1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19513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Compliance Stories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https://healthedge.atlassian.net/jira/software/projects/AWSM/boards/1291/backlog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C886A-34AD-AB7F-9268-2E3FE394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1F07-40E3-7C5E-FD23-D0C022C7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60CD-C416-16C0-B199-338DF91D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C4A2C-1A43-D79A-C3E8-34FA27C7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AFAD3-4290-67D8-C627-EDFCCD86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B39F-9331-ADD8-27BE-7A7DEE2C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914401"/>
            <a:ext cx="10972800" cy="535531"/>
          </a:xfrm>
        </p:spPr>
        <p:txBody>
          <a:bodyPr>
            <a:normAutofit fontScale="90000"/>
          </a:bodyPr>
          <a:lstStyle/>
          <a:p>
            <a:r>
              <a:rPr lang="en-US" dirty="0"/>
              <a:t>Risks, Assumptions, Issues, Dependencies, and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F716-C619-87C5-FD2B-4AF00ACD0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4198072"/>
          </a:xfrm>
        </p:spPr>
        <p:txBody>
          <a:bodyPr/>
          <a:lstStyle/>
          <a:p>
            <a:r>
              <a:rPr lang="en-US" dirty="0"/>
              <a:t>Review prepopulated RAIDD items</a:t>
            </a:r>
          </a:p>
          <a:p>
            <a:r>
              <a:rPr lang="en-US" dirty="0"/>
              <a:t>Generate new RAIDD items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https://healthedgetrial.sharepoint.com/:x:/r/sites/AWSCloudMigration/_layouts/15/doc2.aspx?sourcedoc=%7B24D2A9E3-E366-47B0-ADFB-6D089F9812F8%7D&amp;file=HealthEdge%20Migration_RAIDD%20Log_v1.0.xlsx&amp;action=default&amp;mobileredirect=true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95D06-2B04-7547-AFF6-514E6699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3B4F4-E7C3-7C13-8BFD-6378A887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73DD-E75B-E05F-1B4D-5F4A179B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Actions &amp; Parking 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61AB4-37CE-3DE0-B0D5-ED22A4C9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DC463-1AA3-3127-7AFE-A8CCC2BD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02E4-894C-34C7-4649-EADF533B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914401"/>
            <a:ext cx="10972800" cy="535531"/>
          </a:xfrm>
        </p:spPr>
        <p:txBody>
          <a:bodyPr>
            <a:normAutofit fontScale="90000"/>
          </a:bodyPr>
          <a:lstStyle/>
          <a:p>
            <a:r>
              <a:rPr lang="en-US" dirty="0"/>
              <a:t>Next Actions &amp; Parking 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BF92E-F5B3-4AB7-5A0E-094AD63D4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1021818"/>
          </a:xfrm>
        </p:spPr>
        <p:txBody>
          <a:bodyPr/>
          <a:lstStyle/>
          <a:p>
            <a:r>
              <a:rPr lang="en-US" dirty="0"/>
              <a:t>Review parking lot items and rehome as needed</a:t>
            </a:r>
          </a:p>
          <a:p>
            <a:r>
              <a:rPr lang="en-US" dirty="0"/>
              <a:t>Review actions, assign, set due 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178EC-5705-2B1C-9CF3-88360A65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6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688D5-D8AB-9F97-1BB0-EC8BAD6F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804F8-2EBB-0959-77B4-5EC48C465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125" y="3105834"/>
            <a:ext cx="7844939" cy="646331"/>
          </a:xfrm>
        </p:spPr>
        <p:txBody>
          <a:bodyPr/>
          <a:lstStyle/>
          <a:p>
            <a:r>
              <a:rPr lang="en-US" dirty="0"/>
              <a:t>Alexandria Burke, M.S., CISSP, Lead-CCA, Certified CSF Practitioner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119E2-EED6-15C3-DD7F-F352BBE475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125" y="3752165"/>
            <a:ext cx="4527306" cy="1132618"/>
          </a:xfrm>
        </p:spPr>
        <p:txBody>
          <a:bodyPr/>
          <a:lstStyle/>
          <a:p>
            <a:r>
              <a:rPr lang="en-US" dirty="0">
                <a:hlinkClick r:id="rId3"/>
              </a:rPr>
              <a:t>awool@amazon.com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https://www.linkedin.com/in/alexandria-saey-burke-ms-cissp-cmmc-ccp-lead-cca-36729127/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42AC8-38F1-75B5-E8E9-3B8DBC4767BE}"/>
              </a:ext>
            </a:extLst>
          </p:cNvPr>
          <p:cNvSpPr txBox="1"/>
          <p:nvPr/>
        </p:nvSpPr>
        <p:spPr>
          <a:xfrm>
            <a:off x="490171" y="4607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Shreya Singh, CISA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8B7ED6D-C600-F510-3376-CD13646D9DC5}"/>
              </a:ext>
            </a:extLst>
          </p:cNvPr>
          <p:cNvSpPr txBox="1">
            <a:spLocks/>
          </p:cNvSpPr>
          <p:nvPr/>
        </p:nvSpPr>
        <p:spPr>
          <a:xfrm>
            <a:off x="619125" y="4977116"/>
            <a:ext cx="4527306" cy="61247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6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62865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97155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14458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31603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BE976-8996-64CF-9422-439C8DB6ADC7}"/>
              </a:ext>
            </a:extLst>
          </p:cNvPr>
          <p:cNvSpPr txBox="1"/>
          <p:nvPr/>
        </p:nvSpPr>
        <p:spPr>
          <a:xfrm>
            <a:off x="490171" y="49140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1D9BD1"/>
                </a:solidFill>
                <a:effectLst/>
                <a:latin typeface="Slack-Lato"/>
                <a:hlinkClick r:id="rId5"/>
              </a:rPr>
              <a:t>shreysng@amazon.com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47C-E219-F103-EC84-9716F6EC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2A506-53FD-833D-EA2C-C3BF2D635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10972800" cy="4010329"/>
          </a:xfrm>
        </p:spPr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Workstream Overview</a:t>
            </a:r>
          </a:p>
          <a:p>
            <a:r>
              <a:rPr lang="en-US" dirty="0"/>
              <a:t>Artifacts</a:t>
            </a:r>
          </a:p>
          <a:p>
            <a:r>
              <a:rPr lang="en-US" dirty="0"/>
              <a:t>Backlog</a:t>
            </a:r>
          </a:p>
          <a:p>
            <a:r>
              <a:rPr lang="en-US" dirty="0"/>
              <a:t>RAIDD</a:t>
            </a:r>
          </a:p>
          <a:p>
            <a:r>
              <a:rPr lang="en-US" dirty="0"/>
              <a:t>Next Actions &amp; Parking 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0C28-4C3D-00A3-2920-CA88867B22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7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6954-5128-2155-E0F3-90D9ACE4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D96B4-22C5-408F-3886-FC041E94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D7B1-82F3-0FA3-B987-71B3ED54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1E870-6278-ECD7-9B42-3973209AC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1717393"/>
          </a:xfrm>
        </p:spPr>
        <p:txBody>
          <a:bodyPr/>
          <a:lstStyle/>
          <a:p>
            <a:r>
              <a:rPr lang="en-US" dirty="0"/>
              <a:t>Name, company, role</a:t>
            </a:r>
          </a:p>
          <a:p>
            <a:r>
              <a:rPr lang="en-US" dirty="0"/>
              <a:t>One thing that </a:t>
            </a:r>
            <a:r>
              <a:rPr lang="en-US" b="1" dirty="0"/>
              <a:t>worries</a:t>
            </a:r>
            <a:r>
              <a:rPr lang="en-US" dirty="0"/>
              <a:t> you about this project</a:t>
            </a:r>
          </a:p>
          <a:p>
            <a:r>
              <a:rPr lang="en-US" dirty="0"/>
              <a:t>One thing that </a:t>
            </a:r>
            <a:r>
              <a:rPr lang="en-US" b="1" dirty="0"/>
              <a:t>excites</a:t>
            </a:r>
            <a:r>
              <a:rPr lang="en-US" dirty="0"/>
              <a:t>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27F6A-4795-7F63-09B3-8CAFCF11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4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BB9F-9F8E-788D-C67D-8938D2FA8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7052-5537-5EAE-AFFE-4CE9CABD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Workstream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3E7DC-E3F3-212D-29FE-82A804D8D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C47F9-C1CD-66F2-C559-E3C94495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537B-EE5B-6AFF-E9EB-2AF5161A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914401"/>
            <a:ext cx="10972800" cy="535531"/>
          </a:xfrm>
        </p:spPr>
        <p:txBody>
          <a:bodyPr>
            <a:normAutofit fontScale="90000"/>
          </a:bodyPr>
          <a:lstStyle/>
          <a:p>
            <a:r>
              <a:rPr lang="en-US" dirty="0"/>
              <a:t>Workstream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6EC7D-791B-8880-1F5B-E6D263979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342247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Scope:</a:t>
            </a:r>
          </a:p>
          <a:p>
            <a:pPr marL="0" indent="0">
              <a:buNone/>
            </a:pPr>
            <a:r>
              <a:rPr lang="en-US" dirty="0"/>
              <a:t>Controls Validation and Scoping: Confirm the applicable frameworks and ensure they are incorporated into the design, alignment with Security, Platform (LZA) and AMS workstreams</a:t>
            </a:r>
          </a:p>
          <a:p>
            <a:pPr marL="0" indent="0">
              <a:buNone/>
            </a:pPr>
            <a:r>
              <a:rPr lang="en-US" b="1" u="sng" dirty="0"/>
              <a:t>Business and Technical Outcomes:</a:t>
            </a:r>
          </a:p>
          <a:p>
            <a:r>
              <a:rPr lang="en-US" dirty="0"/>
              <a:t>Reduced compliance risk with verified controls</a:t>
            </a:r>
          </a:p>
          <a:p>
            <a:r>
              <a:rPr lang="en-US" dirty="0"/>
              <a:t>Clearly documented controls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1BF32-E2CC-761E-1936-3B9CCEBF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0784-66F5-166F-D3F4-29C8B7AAF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36A5-1CD3-D900-568C-FAEC6285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914401"/>
            <a:ext cx="10972800" cy="535531"/>
          </a:xfrm>
        </p:spPr>
        <p:txBody>
          <a:bodyPr>
            <a:normAutofit fontScale="90000"/>
          </a:bodyPr>
          <a:lstStyle/>
          <a:p>
            <a:r>
              <a:rPr lang="en-US" dirty="0"/>
              <a:t>Workstream Overview-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981C-EF6D-5AB3-971D-15517457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435196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Deliverables:</a:t>
            </a:r>
          </a:p>
          <a:p>
            <a:r>
              <a:rPr lang="en-US" dirty="0"/>
              <a:t>Ensure customer compliance requirements are fully documented and compliance guidance is incorporated into security runbooks, and customer Confluence. </a:t>
            </a:r>
          </a:p>
          <a:p>
            <a:r>
              <a:rPr lang="en-US" dirty="0"/>
              <a:t>Controls will drive decision making in the security, platform (LZA) and AMS workstreams</a:t>
            </a:r>
          </a:p>
          <a:p>
            <a:r>
              <a:rPr lang="en-US" dirty="0"/>
              <a:t>Controls will be documented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EA8E-7CA6-45EF-6698-95BF31C3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FE61C-D57F-9848-D7AD-8A08C774D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08BE-643D-EFBE-1970-4C79F7DA3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914401"/>
            <a:ext cx="10972800" cy="535531"/>
          </a:xfrm>
        </p:spPr>
        <p:txBody>
          <a:bodyPr>
            <a:normAutofit fontScale="90000"/>
          </a:bodyPr>
          <a:lstStyle/>
          <a:p>
            <a:r>
              <a:rPr lang="en-US" dirty="0"/>
              <a:t>Workstream Overview-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94EDE-9DC1-AA75-5855-106E0E51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435196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Achieving Outcomes:</a:t>
            </a:r>
          </a:p>
          <a:p>
            <a:r>
              <a:rPr lang="en-US" dirty="0"/>
              <a:t>Working sessions with </a:t>
            </a:r>
            <a:r>
              <a:rPr lang="en-US" dirty="0" err="1"/>
              <a:t>Healthedge</a:t>
            </a:r>
            <a:r>
              <a:rPr lang="en-US" dirty="0"/>
              <a:t> security and compliance</a:t>
            </a:r>
          </a:p>
          <a:p>
            <a:r>
              <a:rPr lang="en-US" dirty="0"/>
              <a:t>Validate controls through meetings to confirm compliance ecosystem</a:t>
            </a:r>
          </a:p>
          <a:p>
            <a:r>
              <a:rPr lang="en-US" dirty="0"/>
              <a:t>Offer guidance to internal AWS teams and customer teams to ensure </a:t>
            </a:r>
            <a:r>
              <a:rPr lang="en-US" dirty="0" err="1"/>
              <a:t>Healthedge</a:t>
            </a:r>
            <a:r>
              <a:rPr lang="en-US" dirty="0"/>
              <a:t> compliance and security requirements are clear and concise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32606-3494-AA9A-0896-4BBCF57D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52379-766E-C7F2-DFE0-408A749C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6C3A-CA1A-2A47-7C79-268D075F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914401"/>
            <a:ext cx="10972800" cy="535531"/>
          </a:xfrm>
        </p:spPr>
        <p:txBody>
          <a:bodyPr>
            <a:normAutofit fontScale="90000"/>
          </a:bodyPr>
          <a:lstStyle/>
          <a:p>
            <a:r>
              <a:rPr lang="en-US" dirty="0"/>
              <a:t>Workstream Overview-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A5F2-8326-5633-5C1D-019294D2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41180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Customer Expectations:</a:t>
            </a:r>
          </a:p>
          <a:p>
            <a:r>
              <a:rPr lang="en-US" dirty="0"/>
              <a:t>Designate key stakeholders and SME’s</a:t>
            </a:r>
          </a:p>
          <a:p>
            <a:r>
              <a:rPr lang="en-US" dirty="0"/>
              <a:t>Adhere to agreed meeting schedules and milestones</a:t>
            </a:r>
          </a:p>
          <a:p>
            <a:r>
              <a:rPr lang="en-US" dirty="0"/>
              <a:t>Collaborate on compliance and security tasks, and controls</a:t>
            </a:r>
          </a:p>
          <a:p>
            <a:r>
              <a:rPr lang="en-US" dirty="0"/>
              <a:t>Clear approvals and sign offs from key decision-making officials on design and security decisions.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D4A23-0D2D-BD91-6E72-126169D0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althEdge LRP Breakout Template" id="{1C4A45CE-88A1-CE4F-A1ED-A14CD2F9DD5C}" vid="{3CBD38E3-3F68-9F46-8169-CD6F1591F363}"/>
    </a:ext>
  </a:extLst>
</a:theme>
</file>

<file path=ppt/theme/theme2.xml><?xml version="1.0" encoding="utf-8"?>
<a:theme xmlns:a="http://schemas.openxmlformats.org/drawingml/2006/main" name="AWS Confidential Dark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Edge LRP Breakout Template" id="{1C4A45CE-88A1-CE4F-A1ED-A14CD2F9DD5C}" vid="{0B311DF8-2449-0343-BB90-343A7BC221DD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S 2024">
    <a:dk1>
      <a:srgbClr val="000000"/>
    </a:dk1>
    <a:lt1>
      <a:srgbClr val="FFFFFF"/>
    </a:lt1>
    <a:dk2>
      <a:srgbClr val="161D26"/>
    </a:dk2>
    <a:lt2>
      <a:srgbClr val="F3F3F7"/>
    </a:lt2>
    <a:accent1>
      <a:srgbClr val="41B3FF"/>
    </a:accent1>
    <a:accent2>
      <a:srgbClr val="AD5CFF"/>
    </a:accent2>
    <a:accent3>
      <a:srgbClr val="00E500"/>
    </a:accent3>
    <a:accent4>
      <a:srgbClr val="FF5C85"/>
    </a:accent4>
    <a:accent5>
      <a:srgbClr val="FF693C"/>
    </a:accent5>
    <a:accent6>
      <a:srgbClr val="FBD332"/>
    </a:accent6>
    <a:hlink>
      <a:srgbClr val="41B1E8"/>
    </a:hlink>
    <a:folHlink>
      <a:srgbClr val="41B1E8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1027CB-BA99-4849-AD2B-D501A617C772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HealthEdge LRP Breakout Template</Template>
  <TotalTime>534</TotalTime>
  <Words>612</Words>
  <Application>Microsoft Office PowerPoint</Application>
  <PresentationFormat>Widescreen</PresentationFormat>
  <Paragraphs>99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Amazon Ember Mono</vt:lpstr>
      <vt:lpstr>Amazon Ember Display</vt:lpstr>
      <vt:lpstr>Slack-Lato</vt:lpstr>
      <vt:lpstr>AWS Confidential Light</vt:lpstr>
      <vt:lpstr>AWS Confidential Dark</vt:lpstr>
      <vt:lpstr>AWS+HealthEdge</vt:lpstr>
      <vt:lpstr>Agenda</vt:lpstr>
      <vt:lpstr>Introductions</vt:lpstr>
      <vt:lpstr>Introductions</vt:lpstr>
      <vt:lpstr>Workstream Overview</vt:lpstr>
      <vt:lpstr>Workstream Overview </vt:lpstr>
      <vt:lpstr>Workstream Overview- Cont.</vt:lpstr>
      <vt:lpstr>Workstream Overview- Cont.</vt:lpstr>
      <vt:lpstr>Workstream Overview- Cont.</vt:lpstr>
      <vt:lpstr>Artifacts</vt:lpstr>
      <vt:lpstr>Artifacts - Confluence </vt:lpstr>
      <vt:lpstr>Backlog</vt:lpstr>
      <vt:lpstr>Backlog - Jira</vt:lpstr>
      <vt:lpstr>RAIDD</vt:lpstr>
      <vt:lpstr>Risks, Assumptions, Issues, Dependencies, and Decisions</vt:lpstr>
      <vt:lpstr>Next Actions &amp; Parking Lot</vt:lpstr>
      <vt:lpstr>Next Actions &amp; Parking Lot</vt:lpstr>
      <vt:lpstr>PowerPoint Presentation</vt:lpstr>
    </vt:vector>
  </TitlesOfParts>
  <Company>Amazon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Burke, Alexandria</dc:creator>
  <cp:lastModifiedBy>Burke, Alexandria</cp:lastModifiedBy>
  <cp:revision>5</cp:revision>
  <dcterms:created xsi:type="dcterms:W3CDTF">2025-06-17T17:15:42Z</dcterms:created>
  <dcterms:modified xsi:type="dcterms:W3CDTF">2025-06-26T22:55:34Z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2025-06-17T12:52:46Z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96c0fb21-12fe-4755-aad1-3d6ac1b227bd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